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366" r:id="rId3"/>
    <p:sldId id="257" r:id="rId4"/>
    <p:sldId id="259" r:id="rId5"/>
    <p:sldId id="262" r:id="rId6"/>
    <p:sldId id="263" r:id="rId7"/>
    <p:sldId id="359" r:id="rId8"/>
    <p:sldId id="264" r:id="rId9"/>
    <p:sldId id="324" r:id="rId10"/>
    <p:sldId id="346" r:id="rId11"/>
    <p:sldId id="347" r:id="rId12"/>
    <p:sldId id="348" r:id="rId13"/>
    <p:sldId id="349" r:id="rId14"/>
    <p:sldId id="328" r:id="rId15"/>
    <p:sldId id="330" r:id="rId16"/>
    <p:sldId id="292" r:id="rId17"/>
    <p:sldId id="351" r:id="rId18"/>
    <p:sldId id="352" r:id="rId19"/>
    <p:sldId id="353" r:id="rId20"/>
    <p:sldId id="297" r:id="rId21"/>
    <p:sldId id="302" r:id="rId22"/>
    <p:sldId id="303" r:id="rId23"/>
    <p:sldId id="298" r:id="rId24"/>
    <p:sldId id="363" r:id="rId25"/>
    <p:sldId id="364" r:id="rId26"/>
    <p:sldId id="370" r:id="rId27"/>
    <p:sldId id="369" r:id="rId28"/>
    <p:sldId id="367" r:id="rId29"/>
    <p:sldId id="373" r:id="rId30"/>
    <p:sldId id="361" r:id="rId31"/>
    <p:sldId id="362" r:id="rId32"/>
    <p:sldId id="358" r:id="rId33"/>
    <p:sldId id="354" r:id="rId34"/>
    <p:sldId id="305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600" autoAdjust="0"/>
  </p:normalViewPr>
  <p:slideViewPr>
    <p:cSldViewPr snapToGrid="0" snapToObjects="1">
      <p:cViewPr varScale="1">
        <p:scale>
          <a:sx n="93" d="100"/>
          <a:sy n="93" d="100"/>
        </p:scale>
        <p:origin x="-15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7B4FC2-D7CE-154E-805B-151556B46E50}" type="datetimeFigureOut">
              <a:rPr lang="en-US" smtClean="0"/>
              <a:t>15/3/14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37B7FC-9214-AB49-AB57-33CE8EF87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942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5995CB-3496-DD4C-B58C-EA8CCB136A85}" type="datetimeFigureOut">
              <a:rPr lang="en-US" smtClean="0"/>
              <a:t>15/3/14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E4A458-A486-A14E-BF6B-9C689B6D4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326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Give a man a fish</a:t>
            </a:r>
            <a:r>
              <a:rPr lang="en-US" baseline="0" dirty="0" smtClean="0"/>
              <a:t> exercise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4A458-A486-A14E-BF6B-9C689B6D47F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377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Ongoing mural sessions to paint either</a:t>
            </a:r>
            <a:r>
              <a:rPr lang="en-US" baseline="0" dirty="0" smtClean="0"/>
              <a:t> at public walls or social service </a:t>
            </a:r>
            <a:r>
              <a:rPr lang="en-US" baseline="0" dirty="0" err="1" smtClean="0"/>
              <a:t>centres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4A458-A486-A14E-BF6B-9C689B6D47F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7932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Adoption of artworks</a:t>
            </a:r>
            <a:r>
              <a:rPr lang="en-US" baseline="0" dirty="0" smtClean="0"/>
              <a:t> by </a:t>
            </a:r>
            <a:r>
              <a:rPr lang="en-US" baseline="0" dirty="0" err="1" smtClean="0"/>
              <a:t>Deutche</a:t>
            </a:r>
            <a:r>
              <a:rPr lang="en-US" baseline="0" dirty="0" smtClean="0"/>
              <a:t> Bank. Now at one Marina Bay Link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4A458-A486-A14E-BF6B-9C689B6D47F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9395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Broek</a:t>
            </a:r>
            <a:r>
              <a:rPr lang="en-US" dirty="0" smtClean="0"/>
              <a:t> Singapore book</a:t>
            </a:r>
            <a:r>
              <a:rPr lang="en-US" baseline="0" dirty="0" smtClean="0"/>
              <a:t> of records for the most number of people painted together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4A458-A486-A14E-BF6B-9C689B6D47F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3597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International women’s day.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4A458-A486-A14E-BF6B-9C689B6D47F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595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picture speaks a thousand words exercise.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4A458-A486-A14E-BF6B-9C689B6D47F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874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recent project was at Singapore River Tunnel. Our installation worked with Singapore International Foundation</a:t>
            </a:r>
            <a:r>
              <a:rPr lang="en-US" baseline="0" dirty="0" smtClean="0"/>
              <a:t> about the Singapore Story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4A458-A486-A14E-BF6B-9C689B6D47F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2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Social </a:t>
            </a:r>
            <a:r>
              <a:rPr lang="en-US" dirty="0" err="1" smtClean="0"/>
              <a:t>Creatives</a:t>
            </a:r>
            <a:r>
              <a:rPr lang="en-US" dirty="0" smtClean="0"/>
              <a:t> also initiated our own design for another tunnel.</a:t>
            </a:r>
            <a:r>
              <a:rPr lang="en-US" baseline="0" dirty="0" smtClean="0"/>
              <a:t> We </a:t>
            </a:r>
            <a:r>
              <a:rPr lang="en-US" baseline="0" dirty="0" err="1" smtClean="0"/>
              <a:t>choosed</a:t>
            </a:r>
            <a:r>
              <a:rPr lang="en-US" baseline="0" dirty="0" smtClean="0"/>
              <a:t> playgrounds of the past.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4A458-A486-A14E-BF6B-9C689B6D47F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552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 has done over 150murals all over. We asked</a:t>
            </a:r>
            <a:r>
              <a:rPr lang="en-US" baseline="0" dirty="0" smtClean="0"/>
              <a:t> ourselves what’s next.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decided to transform void decks into art galleries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first one was themed to Van Gogh artworks but with </a:t>
            </a:r>
            <a:r>
              <a:rPr lang="en-US" baseline="0" dirty="0" err="1" smtClean="0"/>
              <a:t>singapore</a:t>
            </a:r>
            <a:r>
              <a:rPr lang="en-US" baseline="0" dirty="0" smtClean="0"/>
              <a:t> ingredients.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Starry night has </a:t>
            </a:r>
            <a:r>
              <a:rPr lang="en-US" baseline="0" dirty="0" err="1" smtClean="0"/>
              <a:t>hdb</a:t>
            </a:r>
            <a:r>
              <a:rPr lang="en-US" baseline="0" dirty="0" smtClean="0"/>
              <a:t> flats in the background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4A458-A486-A14E-BF6B-9C689B6D47F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73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second VGD was Singapore messages in the style of </a:t>
            </a:r>
            <a:r>
              <a:rPr lang="en-US" baseline="0" dirty="0" err="1" smtClean="0"/>
              <a:t>famour</a:t>
            </a:r>
            <a:r>
              <a:rPr lang="en-US" baseline="0" dirty="0" smtClean="0"/>
              <a:t> pop artists.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Instead of </a:t>
            </a:r>
            <a:r>
              <a:rPr lang="en-US" baseline="0" dirty="0" err="1" smtClean="0"/>
              <a:t>andy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warhol’s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cambell</a:t>
            </a:r>
            <a:r>
              <a:rPr lang="en-US" baseline="0" dirty="0" smtClean="0"/>
              <a:t> soup. We have </a:t>
            </a:r>
            <a:r>
              <a:rPr lang="en-US" baseline="0" dirty="0" err="1" smtClean="0"/>
              <a:t>ayam</a:t>
            </a:r>
            <a:r>
              <a:rPr lang="en-US" baseline="0" dirty="0" smtClean="0"/>
              <a:t> brand soup. Instead of </a:t>
            </a:r>
            <a:r>
              <a:rPr lang="en-US" baseline="0" dirty="0" err="1" smtClean="0"/>
              <a:t>marilyn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monroe</a:t>
            </a:r>
            <a:r>
              <a:rPr lang="en-US" baseline="0" dirty="0" smtClean="0"/>
              <a:t> we have </a:t>
            </a:r>
            <a:r>
              <a:rPr lang="en-US" baseline="0" dirty="0" err="1" smtClean="0"/>
              <a:t>Mrs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Phua</a:t>
            </a:r>
            <a:r>
              <a:rPr lang="en-US" baseline="0" dirty="0" smtClean="0"/>
              <a:t> Chu Kang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4A458-A486-A14E-BF6B-9C689B6D47F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814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Fly Entertainment wanted an artwork that presented</a:t>
            </a:r>
            <a:r>
              <a:rPr lang="en-US" baseline="0" dirty="0" smtClean="0"/>
              <a:t> </a:t>
            </a:r>
            <a:r>
              <a:rPr lang="en-US" dirty="0" smtClean="0"/>
              <a:t>nurturing talents.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4A458-A486-A14E-BF6B-9C689B6D47F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086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DBS bank slogan</a:t>
            </a:r>
            <a:r>
              <a:rPr lang="en-US" baseline="0" dirty="0" smtClean="0"/>
              <a:t> is living breathing </a:t>
            </a:r>
            <a:r>
              <a:rPr lang="en-US" baseline="0" dirty="0" err="1" smtClean="0"/>
              <a:t>asia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4A458-A486-A14E-BF6B-9C689B6D47F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6487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is our largest painted project and it represents a space of possibilities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4A458-A486-A14E-BF6B-9C689B6D47F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277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E006D-6F2E-7747-B613-E2C73EBCBE86}" type="datetimeFigureOut">
              <a:rPr lang="en-US" smtClean="0"/>
              <a:t>15/3/14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E7CB8-CC1F-4F4B-A794-23E700254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32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E006D-6F2E-7747-B613-E2C73EBCBE86}" type="datetimeFigureOut">
              <a:rPr lang="en-US" smtClean="0"/>
              <a:t>15/3/14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E7CB8-CC1F-4F4B-A794-23E700254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480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E006D-6F2E-7747-B613-E2C73EBCBE86}" type="datetimeFigureOut">
              <a:rPr lang="en-US" smtClean="0"/>
              <a:t>15/3/14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E7CB8-CC1F-4F4B-A794-23E700254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348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E006D-6F2E-7747-B613-E2C73EBCBE86}" type="datetimeFigureOut">
              <a:rPr lang="en-US" smtClean="0"/>
              <a:t>15/3/14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E7CB8-CC1F-4F4B-A794-23E700254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600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E006D-6F2E-7747-B613-E2C73EBCBE86}" type="datetimeFigureOut">
              <a:rPr lang="en-US" smtClean="0"/>
              <a:t>15/3/14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E7CB8-CC1F-4F4B-A794-23E700254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1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E006D-6F2E-7747-B613-E2C73EBCBE86}" type="datetimeFigureOut">
              <a:rPr lang="en-US" smtClean="0"/>
              <a:t>15/3/14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E7CB8-CC1F-4F4B-A794-23E700254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819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E006D-6F2E-7747-B613-E2C73EBCBE86}" type="datetimeFigureOut">
              <a:rPr lang="en-US" smtClean="0"/>
              <a:t>15/3/14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E7CB8-CC1F-4F4B-A794-23E700254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5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E006D-6F2E-7747-B613-E2C73EBCBE86}" type="datetimeFigureOut">
              <a:rPr lang="en-US" smtClean="0"/>
              <a:t>15/3/14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E7CB8-CC1F-4F4B-A794-23E700254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388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E006D-6F2E-7747-B613-E2C73EBCBE86}" type="datetimeFigureOut">
              <a:rPr lang="en-US" smtClean="0"/>
              <a:t>15/3/14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E7CB8-CC1F-4F4B-A794-23E700254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842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E006D-6F2E-7747-B613-E2C73EBCBE86}" type="datetimeFigureOut">
              <a:rPr lang="en-US" smtClean="0"/>
              <a:t>15/3/14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E7CB8-CC1F-4F4B-A794-23E700254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87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E006D-6F2E-7747-B613-E2C73EBCBE86}" type="datetimeFigureOut">
              <a:rPr lang="en-US" smtClean="0"/>
              <a:t>15/3/14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E7CB8-CC1F-4F4B-A794-23E700254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376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E006D-6F2E-7747-B613-E2C73EBCBE86}" type="datetimeFigureOut">
              <a:rPr lang="en-US" smtClean="0"/>
              <a:t>15/3/14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E7CB8-CC1F-4F4B-A794-23E700254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8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png"/><Relationship Id="rId5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16.jpg"/><Relationship Id="rId5" Type="http://schemas.openxmlformats.org/officeDocument/2006/relationships/image" Target="../media/image13.gif"/><Relationship Id="rId6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33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6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38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3706" y="1395412"/>
            <a:ext cx="7772400" cy="1470025"/>
          </a:xfrm>
        </p:spPr>
        <p:txBody>
          <a:bodyPr/>
          <a:lstStyle/>
          <a:p>
            <a:endParaRPr lang="en-US" sz="5400" b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b="1"/>
          </a:p>
        </p:txBody>
      </p:sp>
      <p:pic>
        <p:nvPicPr>
          <p:cNvPr id="4" name="Picture 3" descr="Slide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3764" y="-870264"/>
            <a:ext cx="10053680" cy="75402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3357" y="1054685"/>
            <a:ext cx="65197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7F7F7F"/>
                </a:solidFill>
                <a:latin typeface="Arial Black"/>
                <a:cs typeface="Arial Black"/>
              </a:rPr>
              <a:t>Specially for</a:t>
            </a:r>
            <a:endParaRPr lang="en-US" sz="7200" b="1" dirty="0" smtClean="0">
              <a:solidFill>
                <a:srgbClr val="7F7F7F"/>
              </a:solidFill>
              <a:latin typeface="Arial Black"/>
              <a:cs typeface="Arial Blac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59310" y="4436347"/>
            <a:ext cx="2493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A glimpse and impact of</a:t>
            </a:r>
            <a:endParaRPr lang="en-US" b="1" u="sng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6401" y="2407646"/>
            <a:ext cx="2435341" cy="9377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26621" y="5843618"/>
            <a:ext cx="4949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Presented by: </a:t>
            </a:r>
            <a:r>
              <a:rPr lang="en-US" dirty="0" smtClean="0"/>
              <a:t>Fari</a:t>
            </a:r>
            <a:r>
              <a:rPr lang="en-US" dirty="0" smtClean="0"/>
              <a:t>s Basharahil, </a:t>
            </a:r>
          </a:p>
          <a:p>
            <a:r>
              <a:rPr lang="en-US" dirty="0"/>
              <a:t>	</a:t>
            </a:r>
            <a:r>
              <a:rPr lang="en-US" dirty="0" smtClean="0"/>
              <a:t>		Chief Executive and Board Member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445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unnel SG Sto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38431" y="6163988"/>
            <a:ext cx="2847454" cy="58477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Public: Tunnels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Picture 6" descr="sc logo blank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1905" y="0"/>
            <a:ext cx="2562095" cy="49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755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layground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4087" t="18571" r="29960" b="14127"/>
          <a:stretch/>
        </p:blipFill>
        <p:spPr>
          <a:xfrm>
            <a:off x="0" y="-72572"/>
            <a:ext cx="9271000" cy="69696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29601" y="6163988"/>
            <a:ext cx="2847454" cy="58477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Public: Tunnels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5" descr="sc logo blank.g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1905" y="0"/>
            <a:ext cx="2562095" cy="49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04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vdg macphers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29601" y="6163988"/>
            <a:ext cx="2419853" cy="58477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Public: VDGs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Picture 6" descr="sc logo blank.g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1905" y="0"/>
            <a:ext cx="2562095" cy="495889"/>
          </a:xfrm>
          <a:prstGeom prst="rect">
            <a:avLst/>
          </a:prstGeom>
        </p:spPr>
      </p:pic>
      <p:pic>
        <p:nvPicPr>
          <p:cNvPr id="8" name="Picture 7" descr="image.jpe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1175" y="4481958"/>
            <a:ext cx="3168054" cy="2376042"/>
          </a:xfrm>
          <a:prstGeom prst="rect">
            <a:avLst/>
          </a:prstGeom>
          <a:effectLst>
            <a:softEdge rad="215900"/>
          </a:effectLst>
        </p:spPr>
      </p:pic>
    </p:spTree>
    <p:extLst>
      <p:ext uri="{BB962C8B-B14F-4D97-AF65-F5344CB8AC3E}">
        <p14:creationId xmlns:p14="http://schemas.microsoft.com/office/powerpoint/2010/main" val="1880627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1180" y="0"/>
            <a:ext cx="10972800" cy="6858000"/>
          </a:xfrm>
          <a:prstGeom prst="rect">
            <a:avLst/>
          </a:prstGeom>
        </p:spPr>
      </p:pic>
      <p:pic>
        <p:nvPicPr>
          <p:cNvPr id="4" name="Picture 3" descr="sc logo blank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1905" y="0"/>
            <a:ext cx="2562095" cy="49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1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608" t="17909" r="21195" b="16455"/>
          <a:stretch/>
        </p:blipFill>
        <p:spPr>
          <a:xfrm>
            <a:off x="-109121" y="103378"/>
            <a:ext cx="9253121" cy="67546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62822" y="118148"/>
            <a:ext cx="3781178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Kathmandu, Nepal 2013</a:t>
            </a:r>
            <a:endParaRPr lang="en-US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8452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447" t="16875" r="21356" b="15163"/>
          <a:stretch/>
        </p:blipFill>
        <p:spPr>
          <a:xfrm>
            <a:off x="18456" y="-39532"/>
            <a:ext cx="9125544" cy="68975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67543" y="122365"/>
            <a:ext cx="3476457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Toronto, Canada 2010</a:t>
            </a:r>
            <a:endParaRPr lang="en-US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3777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lide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937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lide3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496538" y="557141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Office murals and artworks</a:t>
            </a:r>
            <a:endParaRPr lang="en-US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434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BS to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72466" y="6224390"/>
            <a:ext cx="4854815" cy="58477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Private: DBS Gateway Asia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5" descr="sc logo blank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1905" y="0"/>
            <a:ext cx="2562095" cy="49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401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yc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4561" y="6085268"/>
            <a:ext cx="2705588" cy="58477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Public: *Scape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Picture 4" descr="sc logo blank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1905" y="0"/>
            <a:ext cx="2562095" cy="49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171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6762" y="2253007"/>
            <a:ext cx="75104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chemeClr val="bg1">
                    <a:lumMod val="50000"/>
                  </a:schemeClr>
                </a:solidFill>
                <a:latin typeface="Arial Black"/>
                <a:cs typeface="Arial Black"/>
              </a:rPr>
              <a:t>OVERVIEW</a:t>
            </a:r>
            <a:endParaRPr lang="en-US" sz="8800" dirty="0" smtClean="0">
              <a:solidFill>
                <a:schemeClr val="bg1">
                  <a:lumMod val="50000"/>
                </a:schemeClr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938778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lide3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-567212" y="565396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Corporate teambuilding</a:t>
            </a:r>
            <a:endParaRPr lang="en-US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0937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lide4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496538" y="557141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Commission Artworks</a:t>
            </a:r>
            <a:endParaRPr lang="en-US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0937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lide4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496538" y="557141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Commission records</a:t>
            </a:r>
            <a:endParaRPr lang="en-US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0937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6174" y="-434726"/>
            <a:ext cx="11958680" cy="747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937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6762" y="1228912"/>
            <a:ext cx="7510474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chemeClr val="bg1">
                    <a:lumMod val="50000"/>
                  </a:schemeClr>
                </a:solidFill>
                <a:latin typeface="Arial Black"/>
                <a:cs typeface="Arial Black"/>
              </a:rPr>
              <a:t>Murals</a:t>
            </a:r>
          </a:p>
          <a:p>
            <a:pPr algn="ctr"/>
            <a:r>
              <a:rPr lang="en-US" sz="8800" b="1" dirty="0" smtClean="0">
                <a:solidFill>
                  <a:schemeClr val="bg1">
                    <a:lumMod val="50000"/>
                  </a:schemeClr>
                </a:solidFill>
                <a:latin typeface="Arial Black"/>
                <a:cs typeface="Arial Black"/>
              </a:rPr>
              <a:t>transform </a:t>
            </a:r>
          </a:p>
          <a:p>
            <a:pPr algn="ctr"/>
            <a:r>
              <a:rPr lang="en-US" sz="8800" b="1" dirty="0" smtClean="0">
                <a:solidFill>
                  <a:schemeClr val="bg1">
                    <a:lumMod val="50000"/>
                  </a:schemeClr>
                </a:solidFill>
                <a:latin typeface="Arial Black"/>
                <a:cs typeface="Arial Black"/>
              </a:rPr>
              <a:t>lives</a:t>
            </a:r>
            <a:endParaRPr lang="en-US" sz="8800" dirty="0" smtClean="0">
              <a:solidFill>
                <a:schemeClr val="bg1">
                  <a:lumMod val="50000"/>
                </a:schemeClr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82732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lide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50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1" y="-915049"/>
            <a:ext cx="10634133" cy="974947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694" y="1699170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0282" y="3661996"/>
            <a:ext cx="7807399" cy="1909176"/>
          </a:xfrm>
          <a:prstGeom prst="rect">
            <a:avLst/>
          </a:prstGeom>
          <a:effectLst>
            <a:softEdge rad="3048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0920" y="847563"/>
            <a:ext cx="4832816" cy="3624612"/>
          </a:xfrm>
          <a:prstGeom prst="rect">
            <a:avLst/>
          </a:prstGeom>
          <a:effectLst>
            <a:softEdge rad="4826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0980" y="1798140"/>
            <a:ext cx="2969799" cy="2218069"/>
          </a:xfrm>
          <a:prstGeom prst="rect">
            <a:avLst/>
          </a:prstGeom>
          <a:effectLst>
            <a:softEdge rad="241300"/>
          </a:effec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397574" y="562089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Women’s shelter for abused cases</a:t>
            </a:r>
            <a:endParaRPr lang="en-US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8765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3528" y="-658552"/>
            <a:ext cx="5352919" cy="7208597"/>
          </a:xfrm>
          <a:prstGeom prst="rect">
            <a:avLst/>
          </a:prstGeom>
          <a:effectLst>
            <a:softEdge rad="419100"/>
          </a:effectLst>
        </p:spPr>
      </p:pic>
      <p:sp>
        <p:nvSpPr>
          <p:cNvPr id="7" name="TextBox 6"/>
          <p:cNvSpPr txBox="1"/>
          <p:nvPr/>
        </p:nvSpPr>
        <p:spPr>
          <a:xfrm>
            <a:off x="4779391" y="6133135"/>
            <a:ext cx="2595582" cy="58477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Renny’s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Story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79391" y="1201600"/>
            <a:ext cx="28403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Loves art but was not smart enough to learn in secondary school. Art is only offered to the top classes.</a:t>
            </a:r>
          </a:p>
          <a:p>
            <a:pPr marL="285750" indent="-285750">
              <a:buFontTx/>
              <a:buChar char="-"/>
            </a:pPr>
            <a:endParaRPr lang="en-US" dirty="0">
              <a:effectLst/>
            </a:endParaRPr>
          </a:p>
          <a:p>
            <a:pPr marL="285750" indent="-285750">
              <a:buFontTx/>
              <a:buChar char="-"/>
            </a:pPr>
            <a:r>
              <a:rPr lang="en-US" dirty="0" smtClean="0"/>
              <a:t>Drop out from ITE as studying is boring</a:t>
            </a:r>
          </a:p>
          <a:p>
            <a:pPr marL="285750" indent="-285750">
              <a:buFontTx/>
              <a:buChar char="-"/>
            </a:pPr>
            <a:endParaRPr lang="en-US" dirty="0">
              <a:effectLst/>
            </a:endParaRPr>
          </a:p>
          <a:p>
            <a:pPr marL="285750" indent="-285750">
              <a:buFontTx/>
              <a:buChar char="-"/>
            </a:pPr>
            <a:r>
              <a:rPr lang="en-US" dirty="0" smtClean="0"/>
              <a:t>Started as a part time Gallery Sitter in Social </a:t>
            </a:r>
            <a:r>
              <a:rPr lang="en-US" dirty="0" err="1" smtClean="0"/>
              <a:t>Creatives</a:t>
            </a:r>
            <a:r>
              <a:rPr lang="en-US" dirty="0" smtClean="0"/>
              <a:t> but one day she opened the Gallery late…….</a:t>
            </a:r>
          </a:p>
          <a:p>
            <a:pPr marL="285750" indent="-285750">
              <a:buFontTx/>
              <a:buChar char="-"/>
            </a:pPr>
            <a:endParaRPr lang="en-US" sz="1400" dirty="0">
              <a:effectLst/>
            </a:endParaRPr>
          </a:p>
          <a:p>
            <a:pPr marL="285750" indent="-285750">
              <a:buFontTx/>
              <a:buChar char="-"/>
            </a:pPr>
            <a:endParaRPr lang="en-US" sz="1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32358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092" t="17909" r="21841" b="15421"/>
          <a:stretch/>
        </p:blipFill>
        <p:spPr>
          <a:xfrm>
            <a:off x="1" y="-1"/>
            <a:ext cx="9144000" cy="69192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48458" y="118147"/>
            <a:ext cx="3781178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Kathmandu, Nepal 2013</a:t>
            </a:r>
            <a:endParaRPr lang="en-US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2753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68892" y="6132015"/>
            <a:ext cx="2323473" cy="58477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Madam </a:t>
            </a:r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Aini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36519" y="0"/>
            <a:ext cx="9304016" cy="6716791"/>
          </a:xfrm>
          <a:prstGeom prst="rect">
            <a:avLst/>
          </a:prstGeom>
          <a:effectLst>
            <a:softEdge rad="1079500"/>
          </a:effectLst>
        </p:spPr>
      </p:pic>
    </p:spTree>
    <p:extLst>
      <p:ext uri="{BB962C8B-B14F-4D97-AF65-F5344CB8AC3E}">
        <p14:creationId xmlns:p14="http://schemas.microsoft.com/office/powerpoint/2010/main" val="175444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lide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703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lide3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95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lide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173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lide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10265" y="6126163"/>
            <a:ext cx="22276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The reality</a:t>
            </a:r>
            <a:endParaRPr lang="en-US" sz="4400" b="1" dirty="0"/>
          </a:p>
        </p:txBody>
      </p:sp>
      <p:pic>
        <p:nvPicPr>
          <p:cNvPr id="6" name="Picture 5" descr="Tony Tan Social Creativ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40" y="1212821"/>
            <a:ext cx="4560904" cy="3171181"/>
          </a:xfrm>
          <a:prstGeom prst="rect">
            <a:avLst/>
          </a:prstGeom>
          <a:effectLst>
            <a:softEdge rad="469900"/>
          </a:effectLst>
        </p:spPr>
      </p:pic>
      <p:sp>
        <p:nvSpPr>
          <p:cNvPr id="7" name="TextBox 6"/>
          <p:cNvSpPr txBox="1"/>
          <p:nvPr/>
        </p:nvSpPr>
        <p:spPr>
          <a:xfrm rot="362545">
            <a:off x="4525428" y="1802422"/>
            <a:ext cx="3377938" cy="2708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700" dirty="0" smtClean="0"/>
              <a:t>Sandwiched by policies</a:t>
            </a:r>
          </a:p>
          <a:p>
            <a:pPr marL="285750" indent="-285750">
              <a:buFont typeface="Arial"/>
              <a:buChar char="•"/>
            </a:pPr>
            <a:endParaRPr lang="en-US" sz="1700" dirty="0"/>
          </a:p>
          <a:p>
            <a:pPr marL="285750" indent="-285750">
              <a:buFont typeface="Arial"/>
              <a:buChar char="•"/>
            </a:pPr>
            <a:r>
              <a:rPr lang="en-US" sz="1700" dirty="0" smtClean="0"/>
              <a:t>Art or community? </a:t>
            </a:r>
          </a:p>
          <a:p>
            <a:pPr marL="285750" indent="-285750">
              <a:buFont typeface="Arial"/>
              <a:buChar char="•"/>
            </a:pPr>
            <a:endParaRPr lang="en-US" sz="1700" dirty="0"/>
          </a:p>
          <a:p>
            <a:pPr marL="285750" indent="-285750">
              <a:buFont typeface="Arial"/>
              <a:buChar char="•"/>
            </a:pPr>
            <a:r>
              <a:rPr lang="en-US" sz="1700" dirty="0" smtClean="0"/>
              <a:t>We just want to do art to make people happy</a:t>
            </a:r>
          </a:p>
          <a:p>
            <a:pPr marL="285750" indent="-285750">
              <a:buFont typeface="Arial"/>
              <a:buChar char="•"/>
            </a:pPr>
            <a:endParaRPr lang="en-US" sz="1700" dirty="0" smtClean="0"/>
          </a:p>
          <a:p>
            <a:pPr marL="285750" indent="-285750">
              <a:buFont typeface="Arial"/>
              <a:buChar char="•"/>
            </a:pPr>
            <a:r>
              <a:rPr lang="en-US" sz="1700" dirty="0" smtClean="0"/>
              <a:t>Impact analysis showed $1 where SC received leads to $96 of impact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4002924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43283" y="6022778"/>
            <a:ext cx="3680840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Engaging you !</a:t>
            </a: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3865" y="733246"/>
            <a:ext cx="553044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 Black"/>
                <a:cs typeface="Arial Black"/>
              </a:rPr>
              <a:t>Be a donor: </a:t>
            </a:r>
          </a:p>
          <a:p>
            <a:r>
              <a:rPr lang="en-US" sz="2000" dirty="0">
                <a:latin typeface="Arial Black"/>
                <a:cs typeface="Arial Black"/>
              </a:rPr>
              <a:t>	</a:t>
            </a:r>
            <a:r>
              <a:rPr lang="en-US" sz="1500" dirty="0" smtClean="0">
                <a:latin typeface="Arial Black"/>
                <a:cs typeface="Arial Black"/>
              </a:rPr>
              <a:t>$500 we can paint a one room flat</a:t>
            </a:r>
          </a:p>
          <a:p>
            <a:r>
              <a:rPr lang="en-US" sz="1500" dirty="0">
                <a:latin typeface="Arial Black"/>
                <a:cs typeface="Arial Black"/>
              </a:rPr>
              <a:t>	</a:t>
            </a:r>
            <a:r>
              <a:rPr lang="en-US" sz="1500" dirty="0" err="1" smtClean="0">
                <a:latin typeface="Arial Black"/>
                <a:cs typeface="Arial Black"/>
              </a:rPr>
              <a:t>www.socialcreatives.com</a:t>
            </a:r>
            <a:endParaRPr lang="en-US" sz="1500" dirty="0" smtClean="0">
              <a:latin typeface="Arial Black"/>
              <a:cs typeface="Arial Black"/>
            </a:endParaRPr>
          </a:p>
          <a:p>
            <a:endParaRPr lang="en-US" sz="1700" dirty="0">
              <a:latin typeface="Arial Black"/>
              <a:cs typeface="Arial Black"/>
            </a:endParaRPr>
          </a:p>
          <a:p>
            <a:r>
              <a:rPr lang="en-US" sz="2000" dirty="0" smtClean="0">
                <a:latin typeface="Arial Black"/>
                <a:cs typeface="Arial Black"/>
              </a:rPr>
              <a:t>Like us: </a:t>
            </a:r>
          </a:p>
          <a:p>
            <a:r>
              <a:rPr lang="en-US" sz="2000" dirty="0">
                <a:latin typeface="Arial Black"/>
                <a:cs typeface="Arial Black"/>
              </a:rPr>
              <a:t>	</a:t>
            </a:r>
            <a:r>
              <a:rPr lang="en-US" sz="1500" dirty="0" err="1" smtClean="0">
                <a:latin typeface="Arial Black"/>
                <a:cs typeface="Arial Black"/>
              </a:rPr>
              <a:t>www.socialcreatives.com</a:t>
            </a:r>
            <a:r>
              <a:rPr lang="en-US" sz="1500" dirty="0" smtClean="0">
                <a:latin typeface="Arial Black"/>
                <a:cs typeface="Arial Black"/>
              </a:rPr>
              <a:t>/</a:t>
            </a:r>
            <a:r>
              <a:rPr lang="en-US" sz="1500" dirty="0" err="1" smtClean="0">
                <a:latin typeface="Arial Black"/>
                <a:cs typeface="Arial Black"/>
              </a:rPr>
              <a:t>facebook</a:t>
            </a:r>
            <a:endParaRPr lang="en-US" sz="1500" dirty="0" smtClean="0">
              <a:latin typeface="Arial Black"/>
              <a:cs typeface="Arial Black"/>
            </a:endParaRPr>
          </a:p>
          <a:p>
            <a:endParaRPr lang="en-US" sz="2000" dirty="0" smtClean="0">
              <a:latin typeface="Arial Black"/>
              <a:cs typeface="Arial Black"/>
            </a:endParaRPr>
          </a:p>
          <a:p>
            <a:r>
              <a:rPr lang="en-US" sz="2000" dirty="0" err="1" smtClean="0">
                <a:latin typeface="Arial Black"/>
                <a:cs typeface="Arial Black"/>
              </a:rPr>
              <a:t>Organise</a:t>
            </a:r>
            <a:r>
              <a:rPr lang="en-US" sz="2000" dirty="0" smtClean="0">
                <a:latin typeface="Arial Black"/>
                <a:cs typeface="Arial Black"/>
              </a:rPr>
              <a:t> a group activity:	</a:t>
            </a:r>
          </a:p>
          <a:p>
            <a:r>
              <a:rPr lang="en-US" sz="2000" dirty="0">
                <a:latin typeface="Arial Black"/>
                <a:cs typeface="Arial Black"/>
              </a:rPr>
              <a:t>	</a:t>
            </a:r>
            <a:r>
              <a:rPr lang="en-US" sz="1600" dirty="0" smtClean="0">
                <a:latin typeface="Arial Black"/>
                <a:cs typeface="Arial Black"/>
              </a:rPr>
              <a:t>Department artistic teambuilding </a:t>
            </a:r>
          </a:p>
          <a:p>
            <a:endParaRPr lang="en-US" sz="2000" dirty="0">
              <a:latin typeface="Arial Black"/>
              <a:cs typeface="Arial Black"/>
            </a:endParaRPr>
          </a:p>
          <a:p>
            <a:r>
              <a:rPr lang="en-US" sz="2000" dirty="0" smtClean="0">
                <a:latin typeface="Arial Black"/>
                <a:cs typeface="Arial Black"/>
              </a:rPr>
              <a:t>Be an ambassador: </a:t>
            </a:r>
          </a:p>
          <a:p>
            <a:r>
              <a:rPr lang="en-US" sz="2000" dirty="0">
                <a:latin typeface="Arial Black"/>
                <a:cs typeface="Arial Black"/>
              </a:rPr>
              <a:t>	</a:t>
            </a:r>
            <a:r>
              <a:rPr lang="en-US" sz="1500" dirty="0" smtClean="0">
                <a:latin typeface="Arial Black"/>
                <a:cs typeface="Arial Black"/>
              </a:rPr>
              <a:t>Introduce us to potential networks</a:t>
            </a:r>
          </a:p>
          <a:p>
            <a:endParaRPr lang="en-US" sz="2000" dirty="0">
              <a:latin typeface="Arial Black"/>
              <a:cs typeface="Arial Black"/>
            </a:endParaRPr>
          </a:p>
          <a:p>
            <a:r>
              <a:rPr lang="en-US" sz="2000" dirty="0" smtClean="0">
                <a:latin typeface="Arial Black"/>
                <a:cs typeface="Arial Black"/>
              </a:rPr>
              <a:t>Join our free sessions:</a:t>
            </a:r>
          </a:p>
          <a:p>
            <a:r>
              <a:rPr lang="en-US" sz="2000" dirty="0">
                <a:latin typeface="Arial Black"/>
                <a:cs typeface="Arial Black"/>
              </a:rPr>
              <a:t>	</a:t>
            </a:r>
            <a:r>
              <a:rPr lang="en-US" sz="1500" dirty="0" smtClean="0">
                <a:latin typeface="Arial Black"/>
                <a:cs typeface="Arial Black"/>
              </a:rPr>
              <a:t>Through SG Cares portal</a:t>
            </a:r>
          </a:p>
          <a:p>
            <a:endParaRPr lang="en-US" sz="2000" dirty="0">
              <a:latin typeface="Arial Black"/>
              <a:cs typeface="Arial Black"/>
            </a:endParaRPr>
          </a:p>
          <a:p>
            <a:endParaRPr lang="en-US" sz="2000" dirty="0" smtClean="0">
              <a:latin typeface="Arial Black"/>
              <a:cs typeface="Arial Black"/>
            </a:endParaRPr>
          </a:p>
          <a:p>
            <a:endParaRPr lang="en-US" sz="2000" dirty="0" smtClean="0">
              <a:latin typeface="Arial Black"/>
              <a:cs typeface="Arial Black"/>
            </a:endParaRPr>
          </a:p>
          <a:p>
            <a:endParaRPr lang="en-US" sz="2000" dirty="0">
              <a:latin typeface="Arial Black"/>
              <a:cs typeface="Arial Black"/>
            </a:endParaRPr>
          </a:p>
          <a:p>
            <a:endParaRPr lang="en-US" sz="2000" dirty="0">
              <a:latin typeface="Arial Black"/>
              <a:cs typeface="Arial Black"/>
            </a:endParaRPr>
          </a:p>
        </p:txBody>
      </p:sp>
      <p:pic>
        <p:nvPicPr>
          <p:cNvPr id="7" name="Picture 6" descr="WP_20140109_10_48_23_Pro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47134">
            <a:off x="4519937" y="276894"/>
            <a:ext cx="3427512" cy="5594559"/>
          </a:xfrm>
          <a:prstGeom prst="rect">
            <a:avLst/>
          </a:prstGeom>
          <a:ln>
            <a:noFill/>
          </a:ln>
          <a:effectLst>
            <a:softEdge rad="292100"/>
          </a:effectLst>
        </p:spPr>
      </p:pic>
    </p:spTree>
    <p:extLst>
      <p:ext uri="{BB962C8B-B14F-4D97-AF65-F5344CB8AC3E}">
        <p14:creationId xmlns:p14="http://schemas.microsoft.com/office/powerpoint/2010/main" val="26574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lide4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-1233962" y="-15875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Summary:</a:t>
            </a:r>
            <a:endParaRPr lang="en-US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0937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lide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703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lide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703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lide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703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h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42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lide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703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638" y="-391563"/>
            <a:ext cx="10634133" cy="974947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733995" y="5776544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Painting of Needy Flats</a:t>
            </a:r>
            <a:endParaRPr lang="en-US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3" descr="photo 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36" t="13337" r="15374" b="47201"/>
          <a:stretch/>
        </p:blipFill>
        <p:spPr>
          <a:xfrm>
            <a:off x="-98778" y="1910782"/>
            <a:ext cx="4896662" cy="3865762"/>
          </a:xfrm>
          <a:prstGeom prst="rect">
            <a:avLst/>
          </a:prstGeom>
          <a:effectLst>
            <a:softEdge rad="330200"/>
          </a:effectLst>
        </p:spPr>
      </p:pic>
      <p:pic>
        <p:nvPicPr>
          <p:cNvPr id="9" name="Content Placeholder 3" descr="photo 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36" t="57871" r="22444" b="14855"/>
          <a:stretch/>
        </p:blipFill>
        <p:spPr>
          <a:xfrm>
            <a:off x="4416778" y="2954345"/>
            <a:ext cx="4049890" cy="2723284"/>
          </a:xfrm>
          <a:prstGeom prst="rect">
            <a:avLst/>
          </a:prstGeom>
          <a:effectLst>
            <a:softEdge rad="330200"/>
          </a:effectLst>
        </p:spPr>
      </p:pic>
    </p:spTree>
    <p:extLst>
      <p:ext uri="{BB962C8B-B14F-4D97-AF65-F5344CB8AC3E}">
        <p14:creationId xmlns:p14="http://schemas.microsoft.com/office/powerpoint/2010/main" val="625724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11619</TotalTime>
  <Words>385</Words>
  <Application>Microsoft Macintosh PowerPoint</Application>
  <PresentationFormat>On-screen Show (4:3)</PresentationFormat>
  <Paragraphs>91</Paragraphs>
  <Slides>34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獫票楧栮捯洀鉭曮㞱Û뜰⠲쎔딁烊皭〼፥ᙼ䕸忤઱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乩歫椠䱡畳椀㸲㻸ꔿ㌋䬮ꍰ䞮誀圇짗꾬钒붤鏊꣊㥊揤鞁</dc:creator>
  <cp:lastModifiedBy>Faris Basharahil</cp:lastModifiedBy>
  <cp:revision>45</cp:revision>
  <cp:lastPrinted>2014-02-20T08:36:58Z</cp:lastPrinted>
  <dcterms:created xsi:type="dcterms:W3CDTF">2012-02-07T18:19:59Z</dcterms:created>
  <dcterms:modified xsi:type="dcterms:W3CDTF">2014-03-16T20:23:03Z</dcterms:modified>
</cp:coreProperties>
</file>